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79" r:id="rId6"/>
    <p:sldId id="281" r:id="rId7"/>
    <p:sldId id="263" r:id="rId8"/>
    <p:sldId id="264" r:id="rId9"/>
    <p:sldId id="262" r:id="rId10"/>
    <p:sldId id="265" r:id="rId11"/>
    <p:sldId id="266" r:id="rId12"/>
    <p:sldId id="267" r:id="rId13"/>
    <p:sldId id="27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0" r:id="rId24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99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80716116_large_0_435f0_26fa5ab4_XL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604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80716116_large_0_435f0_26fa5ab4_XL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341438"/>
            <a:ext cx="125888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80716116_large_0_435f0_26fa5ab4_XL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0"/>
            <a:ext cx="1008062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 descr="80716116_large_0_435f0_26fa5ab4_XL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260350"/>
            <a:ext cx="12604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0" descr="80716116_large_0_435f0_26fa5ab4_XL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08050"/>
            <a:ext cx="125888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1" descr="80716116_large_0_435f0_26fa5ab4_XL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989138"/>
            <a:ext cx="12604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3" descr="80716116_large_0_435f0_26fa5ab4_XL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437063"/>
            <a:ext cx="12604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4" descr="80716116_large_0_435f0_26fa5ab4_XL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71550" y="5411788"/>
            <a:ext cx="12604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5" descr="80716116_large_0_435f0_26fa5ab4_XL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83525" y="2924175"/>
            <a:ext cx="12604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224D4-3BC7-42D0-810F-EE89EF8E5C1D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E4E1A-CFC0-47E0-92B3-7EDF3CEC2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5E99F-A8DD-4B1F-AB53-24E6E257A018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8DD7D-3E8A-4835-A698-B3577FF74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6883-63F9-4B08-B874-0AFE61F1CA69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B6370-9CF6-48AD-A92A-D4B8C570F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0F98C-DBC8-4935-95D9-A7CCBC6980F6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D4F74-AC5A-4EBD-B163-86AA7F9F0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81A8-5DC1-4B06-AC31-D5FA57620E76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C41B6-BB83-42D0-8AD7-86A141083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F07C-43DC-4A2E-9256-9F4A465AAABC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0208-325E-4FD5-BE19-130BE2667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5F38-E3D9-4490-A6A8-4B1F8410287B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A9DC2-E202-4DFA-9EEB-0980E6DFD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98057-2825-4F87-9939-077BA8A0B842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EBE4D-7F7F-4DB6-BA74-137C4CBE4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3A535-4BF3-4FA9-A63B-244891882D45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382D9-8132-465D-82BC-E59AF58A9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CEC9F-121F-4EC7-A86D-CEAB2C8622EC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D90F7-8058-4BC2-AB09-A2097E6D6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AA0A0-FF0C-46A1-8780-A3F1348C4FFB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BC021-79B4-439D-BF2E-00CA64820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FDFF43-FEE8-46DC-AEE9-43F7B0F8338D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846299-6422-4403-9BC4-3AB207661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3399"/>
                </a:solidFill>
                <a:latin typeface="Times New Roman" pitchFamily="18" charset="0"/>
              </a:rPr>
              <a:t>Повторение по теме «Лексика»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altLang="ru-RU" b="1" i="1" dirty="0" smtClean="0">
                <a:solidFill>
                  <a:schemeClr val="tx1"/>
                </a:solidFill>
              </a:rPr>
              <a:t>Урок русского языка в 5 </a:t>
            </a:r>
            <a:r>
              <a:rPr lang="ru-RU" altLang="ru-RU" b="1" i="1" dirty="0" smtClean="0">
                <a:solidFill>
                  <a:schemeClr val="tx1"/>
                </a:solidFill>
              </a:rPr>
              <a:t>классе</a:t>
            </a:r>
          </a:p>
          <a:p>
            <a:pPr eaLnBrk="1" hangingPunct="1"/>
            <a:r>
              <a:rPr lang="ru-RU" altLang="ru-RU" sz="2400" b="1" i="1" dirty="0" smtClean="0">
                <a:solidFill>
                  <a:schemeClr val="tx1"/>
                </a:solidFill>
              </a:rPr>
              <a:t>Учитель : </a:t>
            </a:r>
            <a:r>
              <a:rPr lang="ru-RU" altLang="ru-RU" sz="2400" b="1" i="1" dirty="0" smtClean="0">
                <a:solidFill>
                  <a:schemeClr val="tx1"/>
                </a:solidFill>
              </a:rPr>
              <a:t>Н</a:t>
            </a:r>
            <a:r>
              <a:rPr lang="ru-RU" altLang="ru-RU" sz="2400" b="1" i="1" dirty="0" smtClean="0">
                <a:solidFill>
                  <a:schemeClr val="tx1"/>
                </a:solidFill>
              </a:rPr>
              <a:t>иколаева Ирина Петровна</a:t>
            </a:r>
          </a:p>
          <a:p>
            <a:pPr eaLnBrk="1" hangingPunct="1"/>
            <a:r>
              <a:rPr lang="ru-RU" altLang="ru-RU" sz="2400" b="1" i="1" dirty="0" smtClean="0">
                <a:solidFill>
                  <a:schemeClr val="tx1"/>
                </a:solidFill>
              </a:rPr>
              <a:t>МОУ ГООШ г. Калязин </a:t>
            </a:r>
            <a:r>
              <a:rPr lang="ru-RU" altLang="ru-RU" sz="2400" b="1" i="1" smtClean="0">
                <a:solidFill>
                  <a:schemeClr val="tx1"/>
                </a:solidFill>
              </a:rPr>
              <a:t>Тверская область</a:t>
            </a:r>
            <a:endParaRPr lang="ru-RU" altLang="ru-RU" sz="2400" b="1" i="1" dirty="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endParaRPr lang="ru-RU" alt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06" name="Рисунок 3" descr="Замерзшая и заснеженная колокольня в Калязине. Автор фото Игорь Годунов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557338"/>
            <a:ext cx="3625850" cy="4176712"/>
          </a:xfrm>
        </p:spPr>
      </p:pic>
      <p:sp>
        <p:nvSpPr>
          <p:cNvPr id="17417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2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Запуржит, завоет скоро вьюга,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2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Снег засыплет землю и дома,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2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Завершеньем годового круга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2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 нам придёт красавица-зима.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2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Выйдешь утром – солнце, снег искрится,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2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Как под поролоном спит река,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2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Бор заиндевелый серебрится,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2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Колокольня смотрит свысока…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2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А. Д. Комлев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endParaRPr lang="ru-RU" alt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Завоет вьюга, придёт красавица-зима, спит река</a:t>
            </a:r>
            <a:r>
              <a:rPr lang="ru-RU" altLang="ru-RU" sz="3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altLang="ru-RU" sz="3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олицетворения; </a:t>
            </a:r>
          </a:p>
          <a:p>
            <a:pPr eaLnBrk="1" hangingPunct="1">
              <a:defRPr/>
            </a:pPr>
            <a:r>
              <a:rPr lang="ru-RU" altLang="ru-RU" sz="3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бор серебрится, колокольня смотрит свысока – метафора.</a:t>
            </a:r>
          </a:p>
          <a:p>
            <a:pPr eaLnBrk="1" hangingPunct="1">
              <a:defRPr/>
            </a:pPr>
            <a:r>
              <a:rPr lang="ru-RU" altLang="ru-RU" sz="3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как под поролоном – сравнение.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ru-RU" alt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САМООЦЕНКА.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«5» баллов - ответ грамотный</a:t>
            </a:r>
          </a:p>
          <a:p>
            <a:pPr eaLnBrk="1" hangingPunct="1">
              <a:defRPr/>
            </a:pPr>
            <a:r>
              <a:rPr lang="ru-RU" altLang="ru-RU" sz="3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«4» балла – есть одна неточность</a:t>
            </a:r>
          </a:p>
          <a:p>
            <a:pPr eaLnBrk="1" hangingPunct="1">
              <a:defRPr/>
            </a:pPr>
            <a:r>
              <a:rPr lang="ru-RU" altLang="ru-RU" sz="3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«3» балла – две неточности</a:t>
            </a:r>
          </a:p>
          <a:p>
            <a:pPr eaLnBrk="1" hangingPunct="1">
              <a:defRPr/>
            </a:pPr>
            <a:r>
              <a:rPr lang="ru-RU" altLang="ru-RU" sz="3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«0» баллов – три и более неточности</a:t>
            </a:r>
          </a:p>
          <a:p>
            <a:pPr eaLnBrk="1" hangingPunct="1">
              <a:defRPr/>
            </a:pPr>
            <a:endParaRPr lang="ru-RU" alt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8" name="Рисунок 10" descr="Зима, природа зимой фото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476250"/>
            <a:ext cx="7489825" cy="604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endParaRPr lang="ru-RU" alt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Белый снег пушистый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воздухе кружится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на землю тихо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Падает, ложится.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под утро снегом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Поле побелело,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Точно пеленою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Всё его одело.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Тёмный лес что шапкой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Принакрылся чудной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заснул под нею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Крепко, непробудно…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Божьи дни коротки,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Солнце светит мало,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Вот пришли морозцы,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зима настала. ( И.Суриков)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Скрип шагов вдоль улиц белых,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Огоньки вдали.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стенах оледенелых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Блещут хрустали.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 ресниц нависнул в очи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Серебристый пух,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Тишина холодной ночи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Занимает дух.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Ветер спит, и всё немеет,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Только бы уснуть;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Ясный воздух сам робеет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мороз дохнуть. (А.Фет)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endParaRPr lang="ru-RU" alt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alt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altLang="ru-RU" sz="3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Лес принакрылся шапкой, лес заснул, пришли морозцы.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sz="3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Блещут хрустали, серебристый пух, ветер спит, воздух робеет</a:t>
            </a:r>
            <a:r>
              <a:rPr lang="ru-RU" altLang="ru-RU" sz="36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2" name="Рисунок 5" descr="Зима, природа зимой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076700"/>
            <a:ext cx="27368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endParaRPr lang="ru-RU" alt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ru-RU" altLang="ru-RU" sz="2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Синонимы</a:t>
            </a:r>
            <a:r>
              <a:rPr lang="ru-RU" altLang="ru-RU" sz="2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пушистый-мягкий, пышный;  кружится – танцует;пелена-покрывало; тихо-неслышно; чудная- дивная, волшебная; . Белые- снежные, светлые; оледенелые- обмерзлые; хрустали – льдинки;             ; блещут-сверкают; ясный – светлый.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2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</a:t>
            </a:r>
            <a:r>
              <a:rPr lang="ru-RU" altLang="ru-RU" sz="2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Антонимы:</a:t>
            </a:r>
            <a:r>
              <a:rPr lang="ru-RU" altLang="ru-RU" sz="2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белый- чёрный, крепко-чутко. утро-вечер, коротки- длинны</a:t>
            </a:r>
            <a:r>
              <a:rPr lang="ru-RU" altLang="ru-RU" sz="2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2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</a:t>
            </a:r>
            <a:r>
              <a:rPr lang="ru-RU" altLang="ru-RU" sz="2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Вдали-вблизи. тишина- шум, холодный- горячий, храбрится-робеет.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ru-RU" altLang="ru-RU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САМООЦЕНКА.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«5» баллов - ответ грамотный</a:t>
            </a:r>
          </a:p>
          <a:p>
            <a:pPr eaLnBrk="1" hangingPunct="1">
              <a:defRPr/>
            </a:pPr>
            <a:r>
              <a:rPr lang="ru-RU" altLang="ru-RU" sz="3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«4» балла – есть одна неточность</a:t>
            </a:r>
          </a:p>
          <a:p>
            <a:pPr eaLnBrk="1" hangingPunct="1">
              <a:defRPr/>
            </a:pPr>
            <a:r>
              <a:rPr lang="ru-RU" altLang="ru-RU" sz="3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«3» балла – две неточности</a:t>
            </a:r>
          </a:p>
          <a:p>
            <a:pPr eaLnBrk="1" hangingPunct="1">
              <a:defRPr/>
            </a:pPr>
            <a:r>
              <a:rPr lang="ru-RU" altLang="ru-RU" sz="3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«0» баллов – три и более неточности</a:t>
            </a:r>
          </a:p>
          <a:p>
            <a:pPr eaLnBrk="1" hangingPunct="1">
              <a:defRPr/>
            </a:pPr>
            <a:endParaRPr lang="ru-RU" altLang="ru-RU" sz="3600" b="1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ru-RU" altLang="ru-RU" sz="3600" b="1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4"/>
          <p:cNvSpPr txBox="1">
            <a:spLocks noChangeArrowheads="1"/>
          </p:cNvSpPr>
          <p:nvPr/>
        </p:nvSpPr>
        <p:spPr bwMode="auto">
          <a:xfrm>
            <a:off x="0" y="333375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>
                <a:solidFill>
                  <a:srgbClr val="003399"/>
                </a:solidFill>
                <a:latin typeface="Times New Roman" pitchFamily="18" charset="0"/>
              </a:rPr>
              <a:t>Подобрать синонимы и антонимы</a:t>
            </a:r>
          </a:p>
        </p:txBody>
      </p:sp>
      <p:sp>
        <p:nvSpPr>
          <p:cNvPr id="29698" name="_s1029"/>
          <p:cNvSpPr>
            <a:spLocks noChangeArrowheads="1"/>
          </p:cNvSpPr>
          <p:nvPr/>
        </p:nvSpPr>
        <p:spPr bwMode="auto">
          <a:xfrm>
            <a:off x="2674938" y="1747838"/>
            <a:ext cx="1068387" cy="1060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sz="1400">
                <a:latin typeface="Calibri" pitchFamily="34" charset="0"/>
              </a:rPr>
              <a:t>печальный</a:t>
            </a:r>
          </a:p>
        </p:txBody>
      </p:sp>
      <p:sp>
        <p:nvSpPr>
          <p:cNvPr id="29699" name="_s1031"/>
          <p:cNvSpPr>
            <a:spLocks noChangeArrowheads="1"/>
          </p:cNvSpPr>
          <p:nvPr/>
        </p:nvSpPr>
        <p:spPr bwMode="auto">
          <a:xfrm>
            <a:off x="1905000" y="2805113"/>
            <a:ext cx="1068388" cy="1060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sz="1400">
                <a:latin typeface="Calibri" pitchFamily="34" charset="0"/>
              </a:rPr>
              <a:t>тоскливый</a:t>
            </a:r>
          </a:p>
        </p:txBody>
      </p:sp>
      <p:sp>
        <p:nvSpPr>
          <p:cNvPr id="29700" name="_s1033"/>
          <p:cNvSpPr>
            <a:spLocks noChangeArrowheads="1"/>
          </p:cNvSpPr>
          <p:nvPr/>
        </p:nvSpPr>
        <p:spPr bwMode="auto">
          <a:xfrm>
            <a:off x="1908175" y="4108450"/>
            <a:ext cx="1066800" cy="1060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sz="1400">
                <a:latin typeface="Calibri" pitchFamily="34" charset="0"/>
              </a:rPr>
              <a:t>ликующий</a:t>
            </a:r>
          </a:p>
        </p:txBody>
      </p:sp>
      <p:sp>
        <p:nvSpPr>
          <p:cNvPr id="29701" name="_s1035"/>
          <p:cNvSpPr>
            <a:spLocks noChangeArrowheads="1"/>
          </p:cNvSpPr>
          <p:nvPr/>
        </p:nvSpPr>
        <p:spPr bwMode="auto">
          <a:xfrm>
            <a:off x="2681288" y="5160963"/>
            <a:ext cx="1066800" cy="1060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sz="1400">
                <a:latin typeface="Calibri" pitchFamily="34" charset="0"/>
              </a:rPr>
              <a:t>невесёлый</a:t>
            </a:r>
          </a:p>
        </p:txBody>
      </p:sp>
      <p:sp>
        <p:nvSpPr>
          <p:cNvPr id="29702" name="_s1037"/>
          <p:cNvSpPr>
            <a:spLocks noChangeArrowheads="1"/>
          </p:cNvSpPr>
          <p:nvPr/>
        </p:nvSpPr>
        <p:spPr bwMode="auto">
          <a:xfrm>
            <a:off x="3929063" y="5562600"/>
            <a:ext cx="1066800" cy="1060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sz="1400">
                <a:latin typeface="Calibri" pitchFamily="34" charset="0"/>
              </a:rPr>
              <a:t>грустный</a:t>
            </a:r>
          </a:p>
        </p:txBody>
      </p:sp>
      <p:sp>
        <p:nvSpPr>
          <p:cNvPr id="29703" name="_s1039"/>
          <p:cNvSpPr>
            <a:spLocks noChangeArrowheads="1"/>
          </p:cNvSpPr>
          <p:nvPr/>
        </p:nvSpPr>
        <p:spPr bwMode="auto">
          <a:xfrm>
            <a:off x="5176838" y="5157788"/>
            <a:ext cx="1066800" cy="1060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sz="900" b="1">
                <a:latin typeface="Calibri" pitchFamily="34" charset="0"/>
              </a:rPr>
              <a:t>жизнерадостный</a:t>
            </a:r>
          </a:p>
        </p:txBody>
      </p:sp>
      <p:sp>
        <p:nvSpPr>
          <p:cNvPr id="29704" name="_s1041"/>
          <p:cNvSpPr>
            <a:spLocks noChangeArrowheads="1"/>
          </p:cNvSpPr>
          <p:nvPr/>
        </p:nvSpPr>
        <p:spPr bwMode="auto">
          <a:xfrm>
            <a:off x="5946775" y="4102100"/>
            <a:ext cx="1066800" cy="1060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sz="1400">
                <a:latin typeface="Calibri" pitchFamily="34" charset="0"/>
              </a:rPr>
              <a:t>мажорный</a:t>
            </a:r>
          </a:p>
        </p:txBody>
      </p:sp>
      <p:sp>
        <p:nvSpPr>
          <p:cNvPr id="29705" name="_s1043"/>
          <p:cNvSpPr>
            <a:spLocks noChangeArrowheads="1"/>
          </p:cNvSpPr>
          <p:nvPr/>
        </p:nvSpPr>
        <p:spPr bwMode="auto">
          <a:xfrm>
            <a:off x="5946775" y="2798763"/>
            <a:ext cx="1066800" cy="1060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sz="1400">
                <a:latin typeface="Calibri" pitchFamily="34" charset="0"/>
              </a:rPr>
              <a:t> унылый</a:t>
            </a:r>
          </a:p>
        </p:txBody>
      </p:sp>
      <p:sp>
        <p:nvSpPr>
          <p:cNvPr id="29706" name="_s1045"/>
          <p:cNvSpPr>
            <a:spLocks noChangeArrowheads="1"/>
          </p:cNvSpPr>
          <p:nvPr/>
        </p:nvSpPr>
        <p:spPr bwMode="auto">
          <a:xfrm>
            <a:off x="5175250" y="1743075"/>
            <a:ext cx="1066800" cy="1062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sz="1400">
                <a:latin typeface="Calibri" pitchFamily="34" charset="0"/>
              </a:rPr>
              <a:t>скучный</a:t>
            </a:r>
          </a:p>
        </p:txBody>
      </p:sp>
      <p:sp>
        <p:nvSpPr>
          <p:cNvPr id="29707" name="_s1047"/>
          <p:cNvSpPr>
            <a:spLocks noChangeArrowheads="1"/>
          </p:cNvSpPr>
          <p:nvPr/>
        </p:nvSpPr>
        <p:spPr bwMode="auto">
          <a:xfrm>
            <a:off x="3924300" y="1341438"/>
            <a:ext cx="1068388" cy="1060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sz="1400">
                <a:latin typeface="Calibri" pitchFamily="34" charset="0"/>
              </a:rPr>
              <a:t>радостный</a:t>
            </a:r>
          </a:p>
        </p:txBody>
      </p:sp>
      <p:sp>
        <p:nvSpPr>
          <p:cNvPr id="29708" name="_s1048"/>
          <p:cNvSpPr>
            <a:spLocks noChangeArrowheads="1"/>
          </p:cNvSpPr>
          <p:nvPr/>
        </p:nvSpPr>
        <p:spPr bwMode="auto">
          <a:xfrm>
            <a:off x="3924300" y="3454400"/>
            <a:ext cx="1068388" cy="1060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sz="1400">
                <a:latin typeface="Calibri" pitchFamily="34" charset="0"/>
              </a:rPr>
              <a:t>весёлый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_s1029"/>
          <p:cNvSpPr>
            <a:spLocks noChangeArrowheads="1"/>
          </p:cNvSpPr>
          <p:nvPr/>
        </p:nvSpPr>
        <p:spPr bwMode="auto">
          <a:xfrm>
            <a:off x="3995738" y="1341438"/>
            <a:ext cx="1068387" cy="1060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sz="1400">
                <a:latin typeface="Calibri" pitchFamily="34" charset="0"/>
              </a:rPr>
              <a:t>печальный</a:t>
            </a:r>
          </a:p>
        </p:txBody>
      </p:sp>
      <p:sp>
        <p:nvSpPr>
          <p:cNvPr id="30722" name="_s1031"/>
          <p:cNvSpPr>
            <a:spLocks noChangeArrowheads="1"/>
          </p:cNvSpPr>
          <p:nvPr/>
        </p:nvSpPr>
        <p:spPr bwMode="auto">
          <a:xfrm>
            <a:off x="1982788" y="2668588"/>
            <a:ext cx="1068387" cy="1060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sz="1400">
                <a:latin typeface="Calibri" pitchFamily="34" charset="0"/>
              </a:rPr>
              <a:t>тоскливый</a:t>
            </a:r>
          </a:p>
        </p:txBody>
      </p:sp>
      <p:sp>
        <p:nvSpPr>
          <p:cNvPr id="30723" name="_s1033"/>
          <p:cNvSpPr>
            <a:spLocks noChangeArrowheads="1"/>
          </p:cNvSpPr>
          <p:nvPr/>
        </p:nvSpPr>
        <p:spPr bwMode="auto">
          <a:xfrm>
            <a:off x="1985963" y="3971925"/>
            <a:ext cx="1066800" cy="1060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sz="1400">
                <a:latin typeface="Calibri" pitchFamily="34" charset="0"/>
              </a:rPr>
              <a:t>ликующий</a:t>
            </a:r>
          </a:p>
        </p:txBody>
      </p:sp>
      <p:sp>
        <p:nvSpPr>
          <p:cNvPr id="30724" name="_s1035"/>
          <p:cNvSpPr>
            <a:spLocks noChangeArrowheads="1"/>
          </p:cNvSpPr>
          <p:nvPr/>
        </p:nvSpPr>
        <p:spPr bwMode="auto">
          <a:xfrm>
            <a:off x="2759075" y="5024438"/>
            <a:ext cx="1066800" cy="1060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sz="1400">
                <a:latin typeface="Calibri" pitchFamily="34" charset="0"/>
              </a:rPr>
              <a:t>невесёлый</a:t>
            </a:r>
          </a:p>
        </p:txBody>
      </p:sp>
      <p:sp>
        <p:nvSpPr>
          <p:cNvPr id="30725" name="_s1037"/>
          <p:cNvSpPr>
            <a:spLocks noChangeArrowheads="1"/>
          </p:cNvSpPr>
          <p:nvPr/>
        </p:nvSpPr>
        <p:spPr bwMode="auto">
          <a:xfrm>
            <a:off x="3995738" y="5300663"/>
            <a:ext cx="1066800" cy="1060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sz="1400">
                <a:latin typeface="Calibri" pitchFamily="34" charset="0"/>
              </a:rPr>
              <a:t>грустный</a:t>
            </a:r>
          </a:p>
        </p:txBody>
      </p:sp>
      <p:sp>
        <p:nvSpPr>
          <p:cNvPr id="30726" name="_s1039"/>
          <p:cNvSpPr>
            <a:spLocks noChangeArrowheads="1"/>
          </p:cNvSpPr>
          <p:nvPr/>
        </p:nvSpPr>
        <p:spPr bwMode="auto">
          <a:xfrm>
            <a:off x="5254625" y="5021263"/>
            <a:ext cx="1066800" cy="1060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sz="900" b="1">
                <a:latin typeface="Calibri" pitchFamily="34" charset="0"/>
              </a:rPr>
              <a:t>жизнерадостный</a:t>
            </a:r>
          </a:p>
        </p:txBody>
      </p:sp>
      <p:sp>
        <p:nvSpPr>
          <p:cNvPr id="30727" name="_s1041"/>
          <p:cNvSpPr>
            <a:spLocks noChangeArrowheads="1"/>
          </p:cNvSpPr>
          <p:nvPr/>
        </p:nvSpPr>
        <p:spPr bwMode="auto">
          <a:xfrm>
            <a:off x="6024563" y="3965575"/>
            <a:ext cx="1066800" cy="1060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sz="1400">
                <a:latin typeface="Calibri" pitchFamily="34" charset="0"/>
              </a:rPr>
              <a:t>мажорный</a:t>
            </a:r>
          </a:p>
        </p:txBody>
      </p:sp>
      <p:sp>
        <p:nvSpPr>
          <p:cNvPr id="30728" name="_s1043"/>
          <p:cNvSpPr>
            <a:spLocks noChangeArrowheads="1"/>
          </p:cNvSpPr>
          <p:nvPr/>
        </p:nvSpPr>
        <p:spPr bwMode="auto">
          <a:xfrm>
            <a:off x="6024563" y="2662238"/>
            <a:ext cx="1066800" cy="1060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sz="1400">
                <a:latin typeface="Calibri" pitchFamily="34" charset="0"/>
              </a:rPr>
              <a:t> унылый</a:t>
            </a:r>
          </a:p>
        </p:txBody>
      </p:sp>
      <p:sp>
        <p:nvSpPr>
          <p:cNvPr id="30729" name="_s1045"/>
          <p:cNvSpPr>
            <a:spLocks noChangeArrowheads="1"/>
          </p:cNvSpPr>
          <p:nvPr/>
        </p:nvSpPr>
        <p:spPr bwMode="auto">
          <a:xfrm>
            <a:off x="5253038" y="1606550"/>
            <a:ext cx="1066800" cy="1062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sz="1400">
                <a:latin typeface="Calibri" pitchFamily="34" charset="0"/>
              </a:rPr>
              <a:t>скучный</a:t>
            </a:r>
          </a:p>
        </p:txBody>
      </p:sp>
      <p:sp>
        <p:nvSpPr>
          <p:cNvPr id="30730" name="_s1047"/>
          <p:cNvSpPr>
            <a:spLocks noChangeArrowheads="1"/>
          </p:cNvSpPr>
          <p:nvPr/>
        </p:nvSpPr>
        <p:spPr bwMode="auto">
          <a:xfrm>
            <a:off x="2771775" y="1628775"/>
            <a:ext cx="1068388" cy="1060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sz="1400">
                <a:latin typeface="Calibri" pitchFamily="34" charset="0"/>
              </a:rPr>
              <a:t>радостный</a:t>
            </a:r>
          </a:p>
        </p:txBody>
      </p:sp>
      <p:sp>
        <p:nvSpPr>
          <p:cNvPr id="30731" name="_s1048"/>
          <p:cNvSpPr>
            <a:spLocks noChangeArrowheads="1"/>
          </p:cNvSpPr>
          <p:nvPr/>
        </p:nvSpPr>
        <p:spPr bwMode="auto">
          <a:xfrm>
            <a:off x="4002088" y="3317875"/>
            <a:ext cx="1068387" cy="106045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sz="1400">
                <a:latin typeface="Calibri" pitchFamily="34" charset="0"/>
              </a:rPr>
              <a:t>весёлый</a:t>
            </a:r>
          </a:p>
        </p:txBody>
      </p:sp>
      <p:cxnSp>
        <p:nvCxnSpPr>
          <p:cNvPr id="30732" name="AutoShape 23"/>
          <p:cNvCxnSpPr>
            <a:cxnSpLocks noChangeShapeType="1"/>
            <a:stCxn id="30723" idx="6"/>
            <a:endCxn id="30731" idx="2"/>
          </p:cNvCxnSpPr>
          <p:nvPr/>
        </p:nvCxnSpPr>
        <p:spPr bwMode="auto">
          <a:xfrm flipV="1">
            <a:off x="3052763" y="3848100"/>
            <a:ext cx="949325" cy="6540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3" name="AutoShape 24"/>
          <p:cNvCxnSpPr>
            <a:cxnSpLocks noChangeShapeType="1"/>
            <a:stCxn id="30722" idx="6"/>
            <a:endCxn id="30731" idx="1"/>
          </p:cNvCxnSpPr>
          <p:nvPr/>
        </p:nvCxnSpPr>
        <p:spPr bwMode="auto">
          <a:xfrm>
            <a:off x="3051175" y="3198813"/>
            <a:ext cx="1108075" cy="274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4" name="AutoShape 25"/>
          <p:cNvCxnSpPr>
            <a:cxnSpLocks noChangeShapeType="1"/>
            <a:stCxn id="30731" idx="0"/>
            <a:endCxn id="30721" idx="4"/>
          </p:cNvCxnSpPr>
          <p:nvPr/>
        </p:nvCxnSpPr>
        <p:spPr bwMode="auto">
          <a:xfrm flipH="1" flipV="1">
            <a:off x="4530725" y="2401888"/>
            <a:ext cx="6350" cy="915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5" name="AutoShape 27"/>
          <p:cNvCxnSpPr>
            <a:cxnSpLocks noChangeShapeType="1"/>
            <a:stCxn id="30731" idx="7"/>
            <a:endCxn id="30729" idx="3"/>
          </p:cNvCxnSpPr>
          <p:nvPr/>
        </p:nvCxnSpPr>
        <p:spPr bwMode="auto">
          <a:xfrm flipV="1">
            <a:off x="4913313" y="2513013"/>
            <a:ext cx="495300" cy="960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6" name="AutoShape 28"/>
          <p:cNvCxnSpPr>
            <a:cxnSpLocks noChangeShapeType="1"/>
            <a:stCxn id="30730" idx="5"/>
            <a:endCxn id="30731" idx="0"/>
          </p:cNvCxnSpPr>
          <p:nvPr/>
        </p:nvCxnSpPr>
        <p:spPr bwMode="auto">
          <a:xfrm rot="16200000" flipH="1">
            <a:off x="3717925" y="2498725"/>
            <a:ext cx="784225" cy="854075"/>
          </a:xfrm>
          <a:prstGeom prst="curvedConnector3">
            <a:avLst>
              <a:gd name="adj1" fmla="val 5992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7" name="AutoShape 29"/>
          <p:cNvCxnSpPr>
            <a:cxnSpLocks noChangeShapeType="1"/>
            <a:stCxn id="30731" idx="6"/>
            <a:endCxn id="30728" idx="2"/>
          </p:cNvCxnSpPr>
          <p:nvPr/>
        </p:nvCxnSpPr>
        <p:spPr bwMode="auto">
          <a:xfrm flipV="1">
            <a:off x="5070475" y="3192463"/>
            <a:ext cx="954088" cy="65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8" name="AutoShape 31"/>
          <p:cNvCxnSpPr>
            <a:cxnSpLocks noChangeShapeType="1"/>
            <a:stCxn id="30731" idx="6"/>
            <a:endCxn id="30727" idx="2"/>
          </p:cNvCxnSpPr>
          <p:nvPr/>
        </p:nvCxnSpPr>
        <p:spPr bwMode="auto">
          <a:xfrm>
            <a:off x="5070475" y="3848100"/>
            <a:ext cx="954088" cy="647700"/>
          </a:xfrm>
          <a:prstGeom prst="curvedConnector3">
            <a:avLst>
              <a:gd name="adj1" fmla="val 4991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9" name="AutoShape 33"/>
          <p:cNvCxnSpPr>
            <a:cxnSpLocks noChangeShapeType="1"/>
            <a:stCxn id="30731" idx="5"/>
            <a:endCxn id="30726" idx="1"/>
          </p:cNvCxnSpPr>
          <p:nvPr/>
        </p:nvCxnSpPr>
        <p:spPr bwMode="auto">
          <a:xfrm rot="16200000" flipH="1">
            <a:off x="4684713" y="4451350"/>
            <a:ext cx="954088" cy="496887"/>
          </a:xfrm>
          <a:prstGeom prst="curvedConnector3">
            <a:avLst>
              <a:gd name="adj1" fmla="val 4991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40" name="AutoShape 34"/>
          <p:cNvCxnSpPr>
            <a:cxnSpLocks noChangeShapeType="1"/>
            <a:stCxn id="30731" idx="3"/>
            <a:endCxn id="30724" idx="7"/>
          </p:cNvCxnSpPr>
          <p:nvPr/>
        </p:nvCxnSpPr>
        <p:spPr bwMode="auto">
          <a:xfrm flipH="1">
            <a:off x="3670300" y="4222750"/>
            <a:ext cx="488950" cy="957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41" name="AutoShape 35"/>
          <p:cNvCxnSpPr>
            <a:cxnSpLocks noChangeShapeType="1"/>
            <a:stCxn id="30731" idx="4"/>
            <a:endCxn id="30725" idx="0"/>
          </p:cNvCxnSpPr>
          <p:nvPr/>
        </p:nvCxnSpPr>
        <p:spPr bwMode="auto">
          <a:xfrm flipH="1">
            <a:off x="4529138" y="4378325"/>
            <a:ext cx="7937" cy="922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42" name="Text Box 36"/>
          <p:cNvSpPr txBox="1"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>
                <a:solidFill>
                  <a:srgbClr val="003399"/>
                </a:solidFill>
                <a:latin typeface="Times New Roman" pitchFamily="18" charset="0"/>
              </a:rPr>
              <a:t>Подобрать синонимы и антонимы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3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mtClean="0"/>
              <a:t>    </a:t>
            </a:r>
            <a:r>
              <a:rPr lang="ru-RU" altLang="ru-RU" b="1" i="1" smtClean="0">
                <a:solidFill>
                  <a:srgbClr val="003399"/>
                </a:solidFill>
              </a:rPr>
              <a:t>А.С. Пушкин сказал : </a:t>
            </a:r>
          </a:p>
          <a:p>
            <a:pPr eaLnBrk="1" hangingPunct="1">
              <a:buFont typeface="Arial" charset="0"/>
              <a:buNone/>
            </a:pPr>
            <a:r>
              <a:rPr lang="ru-RU" altLang="ru-RU" b="1" i="1" smtClean="0">
                <a:solidFill>
                  <a:srgbClr val="003399"/>
                </a:solidFill>
              </a:rPr>
              <a:t>  « Изучайте значение слов – и вы избавите свет от половины его заблуждений»</a:t>
            </a:r>
          </a:p>
        </p:txBody>
      </p:sp>
      <p:pic>
        <p:nvPicPr>
          <p:cNvPr id="14339" name="Picture 7" descr="pushkin-rz2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773238"/>
            <a:ext cx="2952750" cy="403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ru-RU" alt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Домашнее задание</a:t>
            </a:r>
            <a:r>
              <a:rPr lang="ru-RU" alt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сложное- написать сочинение-миниатюру о зиме, используя эпитеты, метафоры, олицетворения</a:t>
            </a:r>
            <a:r>
              <a:rPr lang="ru-RU" altLang="ru-RU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</a:p>
          <a:p>
            <a:pPr eaLnBrk="1" hangingPunct="1">
              <a:defRPr/>
            </a:pPr>
            <a:r>
              <a:rPr lang="ru-RU" altLang="ru-RU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несложное: составить 5 предложений , используя слова в переносном значении.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ru-RU" altLang="ru-RU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Закончи предложения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Вопросы, рассмотренные на сегодняшнем занятии для меня …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Самым интересным на занятии для меня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2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было …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Самым неинтересным на занятии для меня было …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 научился …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Мне понравилось …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 был бы рад, если бы …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 буду вспоминать о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sz="half" idx="4294967295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alt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ru-RU" altLang="ru-RU" sz="2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 Тот народ, который создал  такой  язык, - поистине   великий  и  счастливый  народ!» - считал К.Г.Паустовский.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sz="2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В.А. Сухомлинский говорил: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sz="2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« Человек дорожит лишь тем, во что он вложил частицу своей души, своего сердца».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sz="28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« Велик и прекрасен человек в стремлении к лучшему,» - утверждал М.Горький.</a:t>
            </a:r>
          </a:p>
          <a:p>
            <a:pPr eaLnBrk="1" hangingPunct="1">
              <a:buFont typeface="Arial" charset="0"/>
              <a:buNone/>
              <a:defRPr/>
            </a:pPr>
            <a:endParaRPr lang="ru-RU" altLang="ru-RU" sz="2800" b="1" i="1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7200" b="1" i="1" u="sng" smtClean="0">
                <a:solidFill>
                  <a:srgbClr val="FF3300"/>
                </a:solidFill>
                <a:latin typeface="Times New Roman" pitchFamily="18" charset="0"/>
              </a:rPr>
              <a:t>Благодарю </a:t>
            </a:r>
          </a:p>
          <a:p>
            <a:pPr algn="ctr">
              <a:buFont typeface="Arial" charset="0"/>
              <a:buNone/>
            </a:pPr>
            <a:r>
              <a:rPr lang="ru-RU" sz="7200" b="1" i="1" u="sng" smtClean="0">
                <a:solidFill>
                  <a:srgbClr val="FF3300"/>
                </a:solidFill>
                <a:latin typeface="Times New Roman" pitchFamily="18" charset="0"/>
              </a:rPr>
              <a:t>за работу!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endParaRPr lang="ru-RU" alt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endParaRPr lang="ru-RU" alt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2800" smtClean="0"/>
              <a:t> </a:t>
            </a:r>
            <a:r>
              <a:rPr lang="ru-RU" sz="2800" b="1" i="1" smtClean="0">
                <a:solidFill>
                  <a:srgbClr val="003399"/>
                </a:solidFill>
              </a:rPr>
              <a:t>« С русским языком можно творить чудеса. Нет ничего такого в жизни и в нашем сознании, что нельзя было бы  передать русским словом»,- утверждал К.Г. Паустовский.</a:t>
            </a:r>
          </a:p>
          <a:p>
            <a:pPr marL="0" indent="0" eaLnBrk="1" hangingPunct="1">
              <a:defRPr/>
            </a:pPr>
            <a:endParaRPr lang="ru-RU" altLang="ru-RU" sz="2800" b="1" i="1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4" name="Рисунок 6" descr="Паустов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628775"/>
            <a:ext cx="29511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endParaRPr lang="ru-RU" alt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6" name="Рисунок 13" descr="http://www.bigoutlook.ru/wp-content/uploads/2011/09/winter00001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052513"/>
            <a:ext cx="6842125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sz="2800" b="1" smtClean="0">
                <a:solidFill>
                  <a:srgbClr val="003399"/>
                </a:solidFill>
                <a:latin typeface="Times New Roman" pitchFamily="18" charset="0"/>
              </a:rPr>
              <a:t>словарь С.Ожегова, 57 тысяч слов; </a:t>
            </a:r>
          </a:p>
          <a:p>
            <a:pPr>
              <a:defRPr/>
            </a:pPr>
            <a:r>
              <a:rPr lang="ru-RU" sz="2800" b="1" smtClean="0">
                <a:solidFill>
                  <a:srgbClr val="003399"/>
                </a:solidFill>
                <a:latin typeface="Times New Roman" pitchFamily="18" charset="0"/>
              </a:rPr>
              <a:t>Словарь Д. Ушакова, 85 тысяч слов, 4 тома;</a:t>
            </a:r>
          </a:p>
          <a:p>
            <a:pPr>
              <a:defRPr/>
            </a:pPr>
            <a:r>
              <a:rPr lang="ru-RU" sz="2800" b="1" smtClean="0">
                <a:solidFill>
                  <a:srgbClr val="003399"/>
                </a:solidFill>
                <a:latin typeface="Times New Roman" pitchFamily="18" charset="0"/>
              </a:rPr>
              <a:t>словарь современного русского языка, 17 томов,120 тысяч слов; </a:t>
            </a:r>
          </a:p>
          <a:p>
            <a:pPr>
              <a:defRPr/>
            </a:pPr>
            <a:r>
              <a:rPr lang="ru-RU" sz="2800" b="1" smtClean="0">
                <a:solidFill>
                  <a:srgbClr val="003399"/>
                </a:solidFill>
                <a:latin typeface="Times New Roman" pitchFamily="18" charset="0"/>
              </a:rPr>
              <a:t>толковый словарь В.Даля, 200 тысяч слов, 30 тысяч пословиц)</a:t>
            </a:r>
          </a:p>
          <a:p>
            <a:pPr>
              <a:defRPr/>
            </a:pPr>
            <a:endParaRPr lang="ru-RU" sz="2800" b="1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8" name="Рисунок 9" descr="Зима, природа зимой фото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76250"/>
            <a:ext cx="8280400" cy="6094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endParaRPr lang="ru-RU" alt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altLang="ru-RU" sz="4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изморозь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sz="4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позёмка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sz="4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пурга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sz="4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пороша</a:t>
            </a:r>
          </a:p>
        </p:txBody>
      </p:sp>
      <p:pic>
        <p:nvPicPr>
          <p:cNvPr id="18435" name="Рисунок 11" descr="Зима, природа зимой фото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700213"/>
            <a:ext cx="4038600" cy="4537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endParaRPr lang="ru-RU" alt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altLang="ru-RU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белый иней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алмазный иней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сверкающий иней</a:t>
            </a:r>
          </a:p>
          <a:p>
            <a:pPr eaLnBrk="1" hangingPunct="1">
              <a:buFont typeface="Arial" charset="0"/>
              <a:buNone/>
              <a:defRPr/>
            </a:pPr>
            <a:endParaRPr lang="ru-RU" altLang="ru-RU" b="1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altLang="ru-RU" sz="36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Эпитеты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sz="36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Метафоры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sz="36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Олицетворения</a:t>
            </a:r>
          </a:p>
        </p:txBody>
      </p:sp>
      <p:pic>
        <p:nvPicPr>
          <p:cNvPr id="20484" name="Рисунок 8" descr="Зима, природа зимой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429000"/>
            <a:ext cx="345598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3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30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ru-RU" alt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САМООЦЕНКА.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ru-RU" alt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altLang="ru-RU" sz="3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«5» баллов - ответ грамотный</a:t>
            </a:r>
          </a:p>
          <a:p>
            <a:pPr eaLnBrk="1" hangingPunct="1">
              <a:defRPr/>
            </a:pPr>
            <a:r>
              <a:rPr lang="ru-RU" altLang="ru-RU" sz="3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«4» балла – есть одна неточность</a:t>
            </a:r>
          </a:p>
          <a:p>
            <a:pPr eaLnBrk="1" hangingPunct="1">
              <a:defRPr/>
            </a:pPr>
            <a:r>
              <a:rPr lang="ru-RU" altLang="ru-RU" sz="3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«3» балла – две неточности</a:t>
            </a:r>
          </a:p>
          <a:p>
            <a:pPr eaLnBrk="1" hangingPunct="1">
              <a:defRPr/>
            </a:pPr>
            <a:r>
              <a:rPr lang="ru-RU" altLang="ru-RU" sz="3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«0» баллов – три и более неточности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83a785ec23ddc24e1f11e1c312afb791be38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671</Words>
  <Application>Microsoft Office PowerPoint</Application>
  <PresentationFormat>Экран (4:3)</PresentationFormat>
  <Paragraphs>124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Повторение по теме «Лексика»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САМООЦЕНКА.</vt:lpstr>
      <vt:lpstr>Слайд 10</vt:lpstr>
      <vt:lpstr>Слайд 11</vt:lpstr>
      <vt:lpstr>САМООЦЕНКА.</vt:lpstr>
      <vt:lpstr>Слайд 13</vt:lpstr>
      <vt:lpstr>Слайд 14</vt:lpstr>
      <vt:lpstr>Слайд 15</vt:lpstr>
      <vt:lpstr>Слайд 16</vt:lpstr>
      <vt:lpstr>САМООЦЕНКА.</vt:lpstr>
      <vt:lpstr>Слайд 18</vt:lpstr>
      <vt:lpstr>Слайд 19</vt:lpstr>
      <vt:lpstr>Домашнее задание </vt:lpstr>
      <vt:lpstr>Закончи предложения</vt:lpstr>
      <vt:lpstr>Слайд 22</vt:lpstr>
      <vt:lpstr>Слайд 23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Lenovo</cp:lastModifiedBy>
  <cp:revision>14</cp:revision>
  <dcterms:created xsi:type="dcterms:W3CDTF">2012-12-06T17:33:54Z</dcterms:created>
  <dcterms:modified xsi:type="dcterms:W3CDTF">2016-09-13T15:53:41Z</dcterms:modified>
</cp:coreProperties>
</file>